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6" r:id="rId4"/>
    <p:sldId id="264" r:id="rId5"/>
    <p:sldId id="268" r:id="rId6"/>
    <p:sldId id="258" r:id="rId7"/>
    <p:sldId id="267" r:id="rId8"/>
    <p:sldId id="259" r:id="rId9"/>
    <p:sldId id="260" r:id="rId10"/>
    <p:sldId id="261" r:id="rId11"/>
    <p:sldId id="265" r:id="rId12"/>
    <p:sldId id="262" r:id="rId13"/>
    <p:sldId id="263" r:id="rId14"/>
  </p:sldIdLst>
  <p:sldSz cx="9906000" cy="6858000" type="A4"/>
  <p:notesSz cx="6858000" cy="9144000"/>
  <p:defaultTextStyle>
    <a:defPPr>
      <a:defRPr lang="ru-RU"/>
    </a:defPPr>
    <a:lvl1pPr marL="0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1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21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82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43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02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63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23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84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7" autoAdjust="0"/>
    <p:restoredTop sz="94718" autoAdjust="0"/>
  </p:normalViewPr>
  <p:slideViewPr>
    <p:cSldViewPr>
      <p:cViewPr varScale="1">
        <p:scale>
          <a:sx n="82" d="100"/>
          <a:sy n="82" d="100"/>
        </p:scale>
        <p:origin x="-732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5A039-9974-406D-9AE9-8DF22D0A9C09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5277C-131C-4016-B97B-24DF7942B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1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21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82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43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02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63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23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84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5277C-131C-4016-B97B-24DF7942B52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1" y="2130427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E8A-C78A-4B3B-A0E5-E64C869A9671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88AB-A00D-4052-89EE-283FE70F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E8A-C78A-4B3B-A0E5-E64C869A9671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88AB-A00D-4052-89EE-283FE70F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E8A-C78A-4B3B-A0E5-E64C869A9671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88AB-A00D-4052-89EE-283FE70F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E8A-C78A-4B3B-A0E5-E64C869A9671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88AB-A00D-4052-89EE-283FE70F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6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0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E8A-C78A-4B3B-A0E5-E64C869A9671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88AB-A00D-4052-89EE-283FE70F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1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E8A-C78A-4B3B-A0E5-E64C869A9671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88AB-A00D-4052-89EE-283FE70F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1" indent="0">
              <a:buNone/>
              <a:defRPr sz="2000" b="1"/>
            </a:lvl2pPr>
            <a:lvl3pPr marL="914321" indent="0">
              <a:buNone/>
              <a:defRPr sz="1800" b="1"/>
            </a:lvl3pPr>
            <a:lvl4pPr marL="1371482" indent="0">
              <a:buNone/>
              <a:defRPr sz="1600" b="1"/>
            </a:lvl4pPr>
            <a:lvl5pPr marL="1828643" indent="0">
              <a:buNone/>
              <a:defRPr sz="1600" b="1"/>
            </a:lvl5pPr>
            <a:lvl6pPr marL="2285802" indent="0">
              <a:buNone/>
              <a:defRPr sz="1600" b="1"/>
            </a:lvl6pPr>
            <a:lvl7pPr marL="2742963" indent="0">
              <a:buNone/>
              <a:defRPr sz="1600" b="1"/>
            </a:lvl7pPr>
            <a:lvl8pPr marL="3200123" indent="0">
              <a:buNone/>
              <a:defRPr sz="1600" b="1"/>
            </a:lvl8pPr>
            <a:lvl9pPr marL="365728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6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1" indent="0">
              <a:buNone/>
              <a:defRPr sz="2000" b="1"/>
            </a:lvl2pPr>
            <a:lvl3pPr marL="914321" indent="0">
              <a:buNone/>
              <a:defRPr sz="1800" b="1"/>
            </a:lvl3pPr>
            <a:lvl4pPr marL="1371482" indent="0">
              <a:buNone/>
              <a:defRPr sz="1600" b="1"/>
            </a:lvl4pPr>
            <a:lvl5pPr marL="1828643" indent="0">
              <a:buNone/>
              <a:defRPr sz="1600" b="1"/>
            </a:lvl5pPr>
            <a:lvl6pPr marL="2285802" indent="0">
              <a:buNone/>
              <a:defRPr sz="1600" b="1"/>
            </a:lvl6pPr>
            <a:lvl7pPr marL="2742963" indent="0">
              <a:buNone/>
              <a:defRPr sz="1600" b="1"/>
            </a:lvl7pPr>
            <a:lvl8pPr marL="3200123" indent="0">
              <a:buNone/>
              <a:defRPr sz="1600" b="1"/>
            </a:lvl8pPr>
            <a:lvl9pPr marL="365728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2" y="2174876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E8A-C78A-4B3B-A0E5-E64C869A9671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88AB-A00D-4052-89EE-283FE70F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E8A-C78A-4B3B-A0E5-E64C869A9671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88AB-A00D-4052-89EE-283FE70F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E8A-C78A-4B3B-A0E5-E64C869A9671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88AB-A00D-4052-89EE-283FE70F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1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61" indent="0">
              <a:buNone/>
              <a:defRPr sz="1200"/>
            </a:lvl2pPr>
            <a:lvl3pPr marL="914321" indent="0">
              <a:buNone/>
              <a:defRPr sz="1000"/>
            </a:lvl3pPr>
            <a:lvl4pPr marL="1371482" indent="0">
              <a:buNone/>
              <a:defRPr sz="900"/>
            </a:lvl4pPr>
            <a:lvl5pPr marL="1828643" indent="0">
              <a:buNone/>
              <a:defRPr sz="900"/>
            </a:lvl5pPr>
            <a:lvl6pPr marL="2285802" indent="0">
              <a:buNone/>
              <a:defRPr sz="900"/>
            </a:lvl6pPr>
            <a:lvl7pPr marL="2742963" indent="0">
              <a:buNone/>
              <a:defRPr sz="900"/>
            </a:lvl7pPr>
            <a:lvl8pPr marL="3200123" indent="0">
              <a:buNone/>
              <a:defRPr sz="900"/>
            </a:lvl8pPr>
            <a:lvl9pPr marL="3657284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E8A-C78A-4B3B-A0E5-E64C869A9671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88AB-A00D-4052-89EE-283FE70F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61" indent="0">
              <a:buNone/>
              <a:defRPr sz="2800"/>
            </a:lvl2pPr>
            <a:lvl3pPr marL="914321" indent="0">
              <a:buNone/>
              <a:defRPr sz="2400"/>
            </a:lvl3pPr>
            <a:lvl4pPr marL="1371482" indent="0">
              <a:buNone/>
              <a:defRPr sz="2000"/>
            </a:lvl4pPr>
            <a:lvl5pPr marL="1828643" indent="0">
              <a:buNone/>
              <a:defRPr sz="2000"/>
            </a:lvl5pPr>
            <a:lvl6pPr marL="2285802" indent="0">
              <a:buNone/>
              <a:defRPr sz="2000"/>
            </a:lvl6pPr>
            <a:lvl7pPr marL="2742963" indent="0">
              <a:buNone/>
              <a:defRPr sz="2000"/>
            </a:lvl7pPr>
            <a:lvl8pPr marL="3200123" indent="0">
              <a:buNone/>
              <a:defRPr sz="2000"/>
            </a:lvl8pPr>
            <a:lvl9pPr marL="3657284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61" indent="0">
              <a:buNone/>
              <a:defRPr sz="1200"/>
            </a:lvl2pPr>
            <a:lvl3pPr marL="914321" indent="0">
              <a:buNone/>
              <a:defRPr sz="1000"/>
            </a:lvl3pPr>
            <a:lvl4pPr marL="1371482" indent="0">
              <a:buNone/>
              <a:defRPr sz="900"/>
            </a:lvl4pPr>
            <a:lvl5pPr marL="1828643" indent="0">
              <a:buNone/>
              <a:defRPr sz="900"/>
            </a:lvl5pPr>
            <a:lvl6pPr marL="2285802" indent="0">
              <a:buNone/>
              <a:defRPr sz="900"/>
            </a:lvl6pPr>
            <a:lvl7pPr marL="2742963" indent="0">
              <a:buNone/>
              <a:defRPr sz="900"/>
            </a:lvl7pPr>
            <a:lvl8pPr marL="3200123" indent="0">
              <a:buNone/>
              <a:defRPr sz="900"/>
            </a:lvl8pPr>
            <a:lvl9pPr marL="3657284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E8A-C78A-4B3B-A0E5-E64C869A9671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88AB-A00D-4052-89EE-283FE70F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1143000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1" y="6356352"/>
            <a:ext cx="2311400" cy="365125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3CE8A-C78A-4B3B-A0E5-E64C869A9671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088AB-A00D-4052-89EE-283FE70F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2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1" indent="-342871" algn="l" defTabSz="91432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85" indent="-285726" algn="l" defTabSz="91432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01" indent="-228580" algn="l" defTabSz="91432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62" indent="-228580" algn="l" defTabSz="91432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22" indent="-228580" algn="l" defTabSz="91432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83" indent="-228580" algn="l" defTabSz="9143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44" indent="-228580" algn="l" defTabSz="9143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04" indent="-228580" algn="l" defTabSz="9143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65" indent="-228580" algn="l" defTabSz="9143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1" algn="l" defTabSz="9143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1" algn="l" defTabSz="9143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82" algn="l" defTabSz="9143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3" algn="l" defTabSz="9143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02" algn="l" defTabSz="9143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63" algn="l" defTabSz="9143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23" algn="l" defTabSz="9143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84" algn="l" defTabSz="9143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1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2214554"/>
            <a:ext cx="990600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232140" y="4214819"/>
            <a:ext cx="4643470" cy="430887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spc="150" dirty="0" smtClean="0">
                <a:latin typeface="PF Din Display Pro Light" pitchFamily="2" charset="0"/>
                <a:ea typeface="Calibri" pitchFamily="34" charset="0"/>
                <a:cs typeface="Tahoma" pitchFamily="34" charset="0"/>
              </a:rPr>
              <a:t>ЦВЕТНЫЕ СЭНДВИЧ-ПАНЕЛИ</a:t>
            </a:r>
            <a:endParaRPr lang="en-US" sz="2200" b="1" spc="150" dirty="0" smtClean="0">
              <a:latin typeface="PF Din Display Pro Light" pitchFamily="2" charset="0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6654" y="285728"/>
            <a:ext cx="24863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9956" y="1071547"/>
            <a:ext cx="3946950" cy="2760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154747" y="1357298"/>
            <a:ext cx="4875644" cy="1815882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lvl="0"/>
            <a:r>
              <a:rPr lang="ru-RU" sz="1600" dirty="0">
                <a:latin typeface="PF Din Display Pro" pitchFamily="2" charset="0"/>
                <a:cs typeface="Tahoma" pitchFamily="34" charset="0"/>
              </a:rPr>
              <a:t>Профиль Декор является крупнейшей компанией на рынке. Стабильность ее работы подтверждается годами сотрудничества с ведущими компаниями оконного рынка. </a:t>
            </a:r>
          </a:p>
          <a:p>
            <a:r>
              <a:rPr lang="ru-RU" sz="1600" dirty="0">
                <a:latin typeface="PF Din Display Pro" pitchFamily="2" charset="0"/>
                <a:cs typeface="Tahoma" pitchFamily="34" charset="0"/>
              </a:rPr>
              <a:t>За счет занимаемой на рынке позиции компания Профиль Декор стабильно обеспечивает своих клиентов продукцией вне зависимости от сезона.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4749" y="4214820"/>
            <a:ext cx="9364331" cy="830997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lvl="0"/>
            <a:r>
              <a:rPr lang="ru-RU" sz="1600" dirty="0">
                <a:latin typeface="PF Din Display Pro" pitchFamily="2" charset="0"/>
                <a:cs typeface="Tahoma" pitchFamily="34" charset="0"/>
              </a:rPr>
              <a:t>При производстве продукции компания Профиль Декор использует только высококачественные материалы и составляющие, а также профессиональное оборудование. Компания сотрудничает с ведущими мировыми поставщиками.</a:t>
            </a:r>
          </a:p>
        </p:txBody>
      </p:sp>
      <p:pic>
        <p:nvPicPr>
          <p:cNvPr id="4100" name="Picture 4" descr="C:\Documents and Settings\Volkova_M\Рабочий стол\Пашкова\renol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90387" y="5623803"/>
            <a:ext cx="696521" cy="607346"/>
          </a:xfrm>
          <a:prstGeom prst="rect">
            <a:avLst/>
          </a:prstGeom>
          <a:noFill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74736" y="5500702"/>
            <a:ext cx="851303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85728"/>
            <a:ext cx="24863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24306" y="1643051"/>
            <a:ext cx="4953000" cy="4031873"/>
          </a:xfrm>
          <a:prstGeom prst="rect">
            <a:avLst/>
          </a:prstGeom>
        </p:spPr>
        <p:txBody>
          <a:bodyPr lIns="91432" tIns="45716" rIns="91432" bIns="45716">
            <a:spAutoFit/>
          </a:bodyPr>
          <a:lstStyle/>
          <a:p>
            <a:pPr lvl="0"/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Компания Профиль Декор предоставляет своим клиентам кратчайшие сроки исполнения заказа:</a:t>
            </a:r>
          </a:p>
          <a:p>
            <a:pPr lvl="0"/>
            <a:endParaRPr lang="ru-RU" sz="1600" dirty="0" smtClean="0">
              <a:latin typeface="PF Din Display Pro" pitchFamily="2" charset="0"/>
              <a:cs typeface="Tahoma" pitchFamily="34" charset="0"/>
            </a:endParaRPr>
          </a:p>
          <a:p>
            <a:pPr lvl="1"/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На складе компании осуществляется хранение и поддержание запаса всех основных цветов уже готового продукта, что при необходимости обеспечивает оперативную отгрузку товара.</a:t>
            </a:r>
          </a:p>
          <a:p>
            <a:pPr lvl="1"/>
            <a:endParaRPr lang="ru-RU" sz="1600" dirty="0" smtClean="0">
              <a:latin typeface="PF Din Display Pro" pitchFamily="2" charset="0"/>
              <a:cs typeface="Tahoma" pitchFamily="34" charset="0"/>
            </a:endParaRPr>
          </a:p>
          <a:p>
            <a:pPr lvl="1"/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Отгрузка продукции осуществляется в день оплаты.</a:t>
            </a:r>
          </a:p>
          <a:p>
            <a:pPr lvl="1"/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Компания предоставляет гибкую систему доставки продукции.</a:t>
            </a:r>
          </a:p>
          <a:p>
            <a:pPr lvl="1"/>
            <a:endParaRPr lang="ru-RU" sz="1600" dirty="0" smtClean="0">
              <a:latin typeface="PF Din Display Pro" pitchFamily="2" charset="0"/>
              <a:cs typeface="Tahoma" pitchFamily="34" charset="0"/>
            </a:endParaRPr>
          </a:p>
          <a:p>
            <a:pPr lvl="1"/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Компания готова выполнить любое нестандартное решение по производству продукта в течение кратчайшего времени.</a:t>
            </a:r>
            <a:endParaRPr lang="ru-RU" sz="1600" dirty="0">
              <a:latin typeface="PF Din Display Pro" pitchFamily="2" charset="0"/>
              <a:cs typeface="Tahoma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140" y="1142984"/>
            <a:ext cx="2786082" cy="1713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140" y="4714886"/>
            <a:ext cx="2786047" cy="1713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2140" y="2928935"/>
            <a:ext cx="2786047" cy="1713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85728"/>
            <a:ext cx="24863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9530" y="1214422"/>
            <a:ext cx="9054767" cy="584775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lvl="0" algn="r"/>
            <a:r>
              <a:rPr lang="ru-RU" sz="1600" dirty="0">
                <a:latin typeface="PF Din Display Pro" pitchFamily="2" charset="0"/>
                <a:cs typeface="Tahoma" pitchFamily="34" charset="0"/>
              </a:rPr>
              <a:t>Компания Профиль Декор имеет ряд представительств в регионах РФ, имеющих собственные складские помещения с запасом готовой </a:t>
            </a:r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продукции:</a:t>
            </a:r>
            <a:endParaRPr lang="ru-RU" sz="1600" dirty="0">
              <a:latin typeface="PF Din Display Pro" pitchFamily="2" charset="0"/>
              <a:cs typeface="Tahoma" pitchFamily="34" charset="0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654" y="285728"/>
            <a:ext cx="24863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2406" y="1500174"/>
            <a:ext cx="3929090" cy="1323431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lvl="0" algn="just"/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Компания Профиль Декор ведет гибкую ценовую политику и индивидуальный подход к каждому клиенту. Постоянным клиентам предоставляются кредиты на покупку продукции.</a:t>
            </a:r>
            <a:endParaRPr lang="ru-RU" sz="1600" dirty="0">
              <a:latin typeface="PF Din Display Pro" pitchFamily="2" charset="0"/>
              <a:cs typeface="Tahom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9530" y="5143512"/>
            <a:ext cx="8358246" cy="584775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algn="just"/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В компании Профиль Декор работают компетентные специалисты, способные удовлетворить все потребности клиента.</a:t>
            </a:r>
            <a:endParaRPr lang="ru-RU" sz="1600" dirty="0">
              <a:latin typeface="PF Din Display Pro" pitchFamily="2" charset="0"/>
              <a:cs typeface="Tahoma" pitchFamily="34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4372" y="1571612"/>
            <a:ext cx="4905934" cy="3308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654" y="285728"/>
            <a:ext cx="24863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63440" y="1285862"/>
            <a:ext cx="6578249" cy="2062103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Сэндвич-панель</a:t>
            </a:r>
            <a:r>
              <a:rPr lang="en-US" sz="1600" dirty="0" smtClean="0">
                <a:latin typeface="PF Din Display Pro" pitchFamily="2" charset="0"/>
                <a:cs typeface="Tahoma" pitchFamily="34" charset="0"/>
              </a:rPr>
              <a:t> </a:t>
            </a:r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представляет </a:t>
            </a:r>
            <a:r>
              <a:rPr lang="ru-RU" sz="1600" dirty="0">
                <a:latin typeface="PF Din Display Pro" pitchFamily="2" charset="0"/>
                <a:cs typeface="Tahoma" pitchFamily="34" charset="0"/>
              </a:rPr>
              <a:t>собой трехслойную клееную панель на основе экструдированного пенополистирола с двусторонним покрытием листовыми материалами. </a:t>
            </a:r>
            <a:endParaRPr lang="ru-RU" sz="1600" dirty="0" smtClean="0">
              <a:latin typeface="PF Din Display Pro" pitchFamily="2" charset="0"/>
              <a:cs typeface="Tahoma" pitchFamily="34" charset="0"/>
            </a:endParaRPr>
          </a:p>
          <a:p>
            <a:endParaRPr lang="ru-RU" sz="1600" dirty="0" smtClean="0">
              <a:latin typeface="PF Din Display Pro" pitchFamily="2" charset="0"/>
              <a:cs typeface="Tahoma" pitchFamily="34" charset="0"/>
            </a:endParaRPr>
          </a:p>
          <a:p>
            <a:endParaRPr lang="ru-RU" sz="1600" dirty="0" smtClean="0">
              <a:latin typeface="PF Din Display Pro" pitchFamily="2" charset="0"/>
              <a:cs typeface="Tahoma" pitchFamily="34" charset="0"/>
            </a:endParaRPr>
          </a:p>
          <a:p>
            <a:endParaRPr lang="ru-RU" sz="1600" dirty="0" smtClean="0">
              <a:latin typeface="PF Din Display Pro" pitchFamily="2" charset="0"/>
              <a:cs typeface="Tahoma" pitchFamily="34" charset="0"/>
            </a:endParaRPr>
          </a:p>
          <a:p>
            <a:endParaRPr lang="ru-RU" sz="1600" dirty="0">
              <a:latin typeface="PF Din Display Pro" pitchFamily="2" charset="0"/>
              <a:cs typeface="Tahoma" pitchFamily="34" charset="0"/>
            </a:endParaRPr>
          </a:p>
          <a:p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Материал заполнения – экструдированный пенополистирол.</a:t>
            </a:r>
            <a:endParaRPr lang="ru-RU" sz="1600" dirty="0">
              <a:latin typeface="PF Din Display Pro" pitchFamily="2" charset="0"/>
              <a:cs typeface="Tahoma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834730" y="4714885"/>
            <a:ext cx="309565" cy="338554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r>
              <a:rPr lang="ru-RU" sz="1600" dirty="0" smtClean="0">
                <a:latin typeface="Tahoma" pitchFamily="34" charset="0"/>
                <a:cs typeface="Tahoma" pitchFamily="34" charset="0"/>
              </a:rPr>
              <a:t> </a:t>
            </a:r>
            <a:endParaRPr lang="ru-RU" sz="16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428736"/>
            <a:ext cx="2804983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232139" y="5357827"/>
            <a:ext cx="5107817" cy="830997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Слой покрытия – HPL (бумажно-слоистый пластик) толщиной 2мм,  ламинированный цветной пленкой Renolit.</a:t>
            </a:r>
            <a:endParaRPr lang="ru-RU" sz="1600" dirty="0">
              <a:latin typeface="PF Din Display Pro" pitchFamily="2" charset="0"/>
              <a:cs typeface="Tahoma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81695" y="3714753"/>
            <a:ext cx="3637386" cy="2441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6654" y="285728"/>
            <a:ext cx="24863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654" y="285728"/>
            <a:ext cx="24863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952472" y="2857496"/>
            <a:ext cx="32147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8050" algn="l"/>
              </a:tabLst>
            </a:pPr>
            <a:r>
              <a:rPr lang="ru-RU" sz="1600" dirty="0" smtClean="0">
                <a:latin typeface="PF Din Display Pro" pitchFamily="2" charset="0"/>
                <a:ea typeface="Times New Roman" pitchFamily="18" charset="0"/>
              </a:rPr>
              <a:t>односторонние сэндвич-панели.</a:t>
            </a:r>
            <a:endParaRPr lang="ru-RU" sz="1600" dirty="0" smtClean="0">
              <a:latin typeface="PF Din Display Pro" pitchFamily="2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67380" y="1571612"/>
            <a:ext cx="3451215" cy="2300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968" y="3929066"/>
            <a:ext cx="17907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2952736" y="4572008"/>
            <a:ext cx="6500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PF Din Display Pro" pitchFamily="2" charset="0"/>
              </a:rPr>
              <a:t>В одностороннем сэндвиче на вторую сторону приклеивается ПВХ лист толщиной 1 мм</a:t>
            </a:r>
            <a:endParaRPr lang="ru-RU" sz="1600" dirty="0">
              <a:latin typeface="PF Din Display Pro" pitchFamily="2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95348" y="2428868"/>
            <a:ext cx="2983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8050" algn="l"/>
              </a:tabLst>
            </a:pPr>
            <a:r>
              <a:rPr lang="ru-RU" sz="1600" dirty="0" smtClean="0">
                <a:latin typeface="PF Din Display Pro" pitchFamily="2" charset="0"/>
                <a:ea typeface="Times New Roman" pitchFamily="18" charset="0"/>
              </a:rPr>
              <a:t>двусторонние сэндвич-панели</a:t>
            </a:r>
            <a:r>
              <a:rPr lang="ru-RU" dirty="0" smtClean="0">
                <a:latin typeface="PF Din Display Pro" pitchFamily="2" charset="0"/>
                <a:ea typeface="Times New Roman" pitchFamily="18" charset="0"/>
              </a:rPr>
              <a:t>;</a:t>
            </a:r>
            <a:endParaRPr lang="ru-RU" dirty="0" smtClean="0">
              <a:latin typeface="PF Din Display Pro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8092" y="1571612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PF Din Display Pro" pitchFamily="2" charset="0"/>
              </a:rPr>
              <a:t>В зависимости от характера покрытия выделяют два типа сэндвич-панелей:</a:t>
            </a:r>
            <a:endParaRPr lang="ru-RU" sz="1600" dirty="0">
              <a:latin typeface="PF Din Display Pro" pitchFamily="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67380" y="3857628"/>
            <a:ext cx="3714776" cy="1077218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Низкий вес сэндвич-панели является преимуществом при транспортировке и делает возможным быстрый и точный монтаж.</a:t>
            </a:r>
            <a:endParaRPr lang="ru-RU" sz="1600" dirty="0">
              <a:latin typeface="PF Din Display Pro" pitchFamily="2" charset="0"/>
              <a:cs typeface="Tahom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81430" y="1500174"/>
            <a:ext cx="4333905" cy="584775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algn="just"/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Сэндвич-панели имеют законченный вид и не нуждаются в дальнейшей обработке. 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654" y="285728"/>
            <a:ext cx="24863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1232" y="3786190"/>
            <a:ext cx="312541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968" y="1142984"/>
            <a:ext cx="3143272" cy="2337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9530" y="1428736"/>
            <a:ext cx="49292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PF Din Display Pro" pitchFamily="2" charset="0"/>
              </a:rPr>
              <a:t>Наиболее распространенной областью  применения  продукта является его использование в качестве оконного и дверного заполнения,  перегородок, парапетов и фасадных элементов.</a:t>
            </a: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654" y="285728"/>
            <a:ext cx="24863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2934" y="2857496"/>
            <a:ext cx="454028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9530" y="4429133"/>
            <a:ext cx="5185174" cy="1077218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algn="just"/>
            <a:r>
              <a:rPr lang="ru-RU" sz="1600" dirty="0" smtClean="0">
                <a:latin typeface="PF Din Display Pro" pitchFamily="2" charset="0"/>
              </a:rPr>
              <a:t>Сендвич-панель – один из наиболее распространенных элементов, ограждающих конструкций, одинаково подходит для наружных и внутренних поверхностей, не подвержена влиянию погодных условий.</a:t>
            </a:r>
            <a:endParaRPr lang="ru-RU" sz="1600" dirty="0">
              <a:latin typeface="PF Din Display Pro" pitchFamily="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33872" y="1714489"/>
            <a:ext cx="4953035" cy="1569660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algn="just"/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Сендвич-панель является энергосберегающим строительным материалом. Высокая тепло- и шумоизоляция, пожаробезопасность, удобство в работе позволяют успешно использовать сэндвич-панели в сочетании со всеми профильными системами окон и дверей. </a:t>
            </a:r>
            <a:endParaRPr lang="ru-RU" sz="1600" dirty="0">
              <a:latin typeface="PF Din Display Pro" pitchFamily="2" charset="0"/>
              <a:cs typeface="Tahoma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9954" y="3643315"/>
            <a:ext cx="2196173" cy="2619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654" y="285728"/>
            <a:ext cx="24863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968" y="1643050"/>
            <a:ext cx="3500462" cy="255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9530" y="1500174"/>
            <a:ext cx="9072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PF Din Display Pro" pitchFamily="2" charset="0"/>
              </a:rPr>
              <a:t>Производство сэндвич-панелей осуществляется на современном ламинационном оборудовании путем нанесения декоративной пленки на листовой материал с помощью специального клея. </a:t>
            </a:r>
            <a:endParaRPr lang="ru-RU" sz="1600" dirty="0">
              <a:latin typeface="PF Din Display Pro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53000" y="3929066"/>
            <a:ext cx="46434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PF Din Display Pro" pitchFamily="2" charset="0"/>
              </a:rPr>
              <a:t>Пленка может наноситься на различные виды листовых материалов, таких как ПВХ, алюминий, </a:t>
            </a:r>
            <a:r>
              <a:rPr lang="en-US" sz="1600" dirty="0" smtClean="0">
                <a:latin typeface="PF Din Display Pro" pitchFamily="2" charset="0"/>
              </a:rPr>
              <a:t>HPL</a:t>
            </a:r>
            <a:r>
              <a:rPr lang="ru-RU" sz="1600" dirty="0" smtClean="0">
                <a:latin typeface="PF Din Display Pro" pitchFamily="2" charset="0"/>
              </a:rPr>
              <a:t>, эпоксидную  панель, стеклопластик различных размеров и толщин.</a:t>
            </a:r>
            <a:endParaRPr lang="ru-RU" sz="1600" dirty="0">
              <a:latin typeface="PF Din Display Pro" pitchFamily="2" charset="0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654" y="285728"/>
            <a:ext cx="24863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68" y="3000372"/>
            <a:ext cx="4451347" cy="3041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80968" y="3071810"/>
          <a:ext cx="9054767" cy="2821311"/>
        </p:xfrm>
        <a:graphic>
          <a:graphicData uri="http://schemas.openxmlformats.org/drawingml/2006/table">
            <a:tbl>
              <a:tblPr/>
              <a:tblGrid>
                <a:gridCol w="3050772"/>
                <a:gridCol w="6003995"/>
              </a:tblGrid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PF Din Display Pro" pitchFamily="2" charset="0"/>
                          <a:ea typeface="Times New Roman"/>
                          <a:cs typeface="Tahoma" pitchFamily="34" charset="0"/>
                        </a:rPr>
                        <a:t>Показатель</a:t>
                      </a: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PF Din Display Pro" pitchFamily="2" charset="0"/>
                          <a:ea typeface="Times New Roman"/>
                          <a:cs typeface="Tahoma" pitchFamily="34" charset="0"/>
                        </a:rPr>
                        <a:t>Описание</a:t>
                      </a: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6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PF Din Display Pro" pitchFamily="2" charset="0"/>
                          <a:ea typeface="Times New Roman"/>
                          <a:cs typeface="Tahoma" pitchFamily="34" charset="0"/>
                        </a:rPr>
                        <a:t>Антивандальные свойства.</a:t>
                      </a: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PF Din Display Pro" pitchFamily="2" charset="0"/>
                          <a:ea typeface="Times New Roman"/>
                          <a:cs typeface="Tahoma" pitchFamily="34" charset="0"/>
                        </a:rPr>
                        <a:t>Обеспечивается толщиной и жесткостью материала.</a:t>
                      </a: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PF Din Display Pro" pitchFamily="2" charset="0"/>
                          <a:ea typeface="Times New Roman"/>
                          <a:cs typeface="Tahoma" pitchFamily="34" charset="0"/>
                        </a:rPr>
                        <a:t>Возможность использования как внутри, так и снаружи помещений.</a:t>
                      </a: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PF Din Display Pro" pitchFamily="2" charset="0"/>
                          <a:ea typeface="Times New Roman"/>
                          <a:cs typeface="Tahoma" pitchFamily="34" charset="0"/>
                        </a:rPr>
                        <a:t>При воздействии прямых солнечных лучей и влаги лист </a:t>
                      </a:r>
                      <a:r>
                        <a:rPr lang="en-US" sz="1600" dirty="0">
                          <a:latin typeface="PF Din Display Pro" pitchFamily="2" charset="0"/>
                          <a:ea typeface="Times New Roman"/>
                          <a:cs typeface="Tahoma" pitchFamily="34" charset="0"/>
                        </a:rPr>
                        <a:t>HPL </a:t>
                      </a:r>
                      <a:r>
                        <a:rPr lang="ru-RU" sz="1600" dirty="0">
                          <a:latin typeface="PF Din Display Pro" pitchFamily="2" charset="0"/>
                          <a:ea typeface="Times New Roman"/>
                          <a:cs typeface="Tahoma" pitchFamily="34" charset="0"/>
                        </a:rPr>
                        <a:t>сохраняет свои свойства: не деформируется и не вздувается.</a:t>
                      </a: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12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PF Din Display Pro" pitchFamily="2" charset="0"/>
                          <a:ea typeface="Times New Roman"/>
                          <a:cs typeface="Tahoma" pitchFamily="34" charset="0"/>
                        </a:rPr>
                        <a:t>Высокая адгезия </a:t>
                      </a:r>
                      <a:r>
                        <a:rPr lang="en-US" sz="1600" dirty="0">
                          <a:latin typeface="PF Din Display Pro" pitchFamily="2" charset="0"/>
                          <a:ea typeface="Times New Roman"/>
                          <a:cs typeface="Tahoma" pitchFamily="34" charset="0"/>
                        </a:rPr>
                        <a:t>HPL</a:t>
                      </a:r>
                      <a:r>
                        <a:rPr lang="ru-RU" sz="1600" dirty="0">
                          <a:latin typeface="PF Din Display Pro" pitchFamily="2" charset="0"/>
                          <a:ea typeface="Times New Roman"/>
                          <a:cs typeface="Tahoma" pitchFamily="34" charset="0"/>
                        </a:rPr>
                        <a:t> листа с ламинационной пленкой</a:t>
                      </a: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PF Din Display Pro" pitchFamily="2" charset="0"/>
                          <a:ea typeface="Times New Roman"/>
                          <a:cs typeface="Tahoma" pitchFamily="34" charset="0"/>
                        </a:rPr>
                        <a:t>Пленка не отклеивается от листа даже при применении физических усилий.</a:t>
                      </a: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906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PF Din Display Pro" pitchFamily="2" charset="0"/>
                          <a:ea typeface="Times New Roman"/>
                          <a:cs typeface="Tahoma" pitchFamily="34" charset="0"/>
                        </a:rPr>
                        <a:t>Высокая прочность сцепления </a:t>
                      </a:r>
                      <a:r>
                        <a:rPr lang="en-US" sz="1600" dirty="0">
                          <a:latin typeface="PF Din Display Pro" pitchFamily="2" charset="0"/>
                          <a:ea typeface="Times New Roman"/>
                          <a:cs typeface="Tahoma" pitchFamily="34" charset="0"/>
                        </a:rPr>
                        <a:t>HPL</a:t>
                      </a:r>
                      <a:r>
                        <a:rPr lang="ru-RU" sz="1600" dirty="0">
                          <a:latin typeface="PF Din Display Pro" pitchFamily="2" charset="0"/>
                          <a:ea typeface="Times New Roman"/>
                          <a:cs typeface="Tahoma" pitchFamily="34" charset="0"/>
                        </a:rPr>
                        <a:t> листа с пенополистеролом.</a:t>
                      </a: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PF Din Display Pro" pitchFamily="2" charset="0"/>
                          <a:ea typeface="Times New Roman"/>
                          <a:cs typeface="Tahoma" pitchFamily="34" charset="0"/>
                        </a:rPr>
                        <a:t>За счет жесткости материала обеспечивается прочное сцепление листа с пенополистеролом, не позволяющее отделить слои даже при применении физических усилий.</a:t>
                      </a:r>
                    </a:p>
                  </a:txBody>
                  <a:tcPr marL="74295" marR="74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09530" y="1428736"/>
            <a:ext cx="9054767" cy="1077218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Основным конкурентным преимуществом производимого компанией продукта является использование HPL листа в качестве ламинируемого слоя. Несмотря на более высокую стоимость, лист </a:t>
            </a:r>
            <a:r>
              <a:rPr lang="en-US" sz="1600" dirty="0" smtClean="0">
                <a:latin typeface="PF Din Display Pro" pitchFamily="2" charset="0"/>
                <a:cs typeface="Tahoma" pitchFamily="34" charset="0"/>
              </a:rPr>
              <a:t>HPL</a:t>
            </a:r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 обладает рядом характеристик, обеспечивающих более высокие показатели по сравнению с альтернативными материалами:</a:t>
            </a:r>
            <a:endParaRPr lang="ru-RU" sz="1600" dirty="0">
              <a:latin typeface="PF Din Display Pro" pitchFamily="2" charset="0"/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654" y="285728"/>
            <a:ext cx="24863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47" y="2571744"/>
            <a:ext cx="9519114" cy="2800767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endParaRPr lang="ru-RU" sz="1600" dirty="0">
              <a:latin typeface="Tahoma" pitchFamily="34" charset="0"/>
              <a:cs typeface="Tahoma" pitchFamily="34" charset="0"/>
            </a:endParaRPr>
          </a:p>
          <a:p>
            <a:r>
              <a:rPr lang="ru-RU" sz="1600" b="1" dirty="0">
                <a:latin typeface="PF Din Display Pro" pitchFamily="2" charset="0"/>
                <a:cs typeface="Tahoma" pitchFamily="34" charset="0"/>
              </a:rPr>
              <a:t>Преимуществом </a:t>
            </a:r>
            <a:r>
              <a:rPr lang="ru-RU" sz="1600" dirty="0">
                <a:latin typeface="PF Din Display Pro" pitchFamily="2" charset="0"/>
                <a:cs typeface="Tahoma" pitchFamily="34" charset="0"/>
              </a:rPr>
              <a:t>использования этой технологии является</a:t>
            </a:r>
            <a:r>
              <a:rPr lang="ru-RU" sz="1600" b="1" dirty="0">
                <a:latin typeface="PF Din Display Pro" pitchFamily="2" charset="0"/>
                <a:cs typeface="Tahoma" pitchFamily="34" charset="0"/>
              </a:rPr>
              <a:t> </a:t>
            </a:r>
            <a:r>
              <a:rPr lang="ru-RU" sz="1600" dirty="0">
                <a:latin typeface="PF Din Display Pro" pitchFamily="2" charset="0"/>
                <a:cs typeface="Tahoma" pitchFamily="34" charset="0"/>
              </a:rPr>
              <a:t>низкая стоимость конечного продукта</a:t>
            </a:r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.</a:t>
            </a:r>
          </a:p>
          <a:p>
            <a:endParaRPr lang="ru-RU" sz="1600" dirty="0">
              <a:latin typeface="PF Din Display Pro" pitchFamily="2" charset="0"/>
              <a:cs typeface="Tahoma" pitchFamily="34" charset="0"/>
            </a:endParaRPr>
          </a:p>
          <a:p>
            <a:r>
              <a:rPr lang="ru-RU" sz="1600" b="1" dirty="0">
                <a:latin typeface="PF Din Display Pro" pitchFamily="2" charset="0"/>
                <a:cs typeface="Tahoma" pitchFamily="34" charset="0"/>
              </a:rPr>
              <a:t>Недостатками </a:t>
            </a:r>
            <a:r>
              <a:rPr lang="ru-RU" sz="1600" dirty="0">
                <a:latin typeface="PF Din Display Pro" pitchFamily="2" charset="0"/>
                <a:cs typeface="Tahoma" pitchFamily="34" charset="0"/>
              </a:rPr>
              <a:t>использования этой технологии являются:</a:t>
            </a:r>
          </a:p>
          <a:p>
            <a:pPr lvl="0">
              <a:buFontTx/>
              <a:buChar char="-"/>
            </a:pPr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невозможность </a:t>
            </a:r>
            <a:r>
              <a:rPr lang="ru-RU" sz="1600" dirty="0">
                <a:latin typeface="PF Din Display Pro" pitchFamily="2" charset="0"/>
                <a:cs typeface="Tahoma" pitchFamily="34" charset="0"/>
              </a:rPr>
              <a:t>использования продукта вне помещения, </a:t>
            </a:r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так </a:t>
            </a:r>
            <a:r>
              <a:rPr lang="ru-RU" sz="1600" dirty="0">
                <a:latin typeface="PF Din Display Pro" pitchFamily="2" charset="0"/>
                <a:cs typeface="Tahoma" pitchFamily="34" charset="0"/>
              </a:rPr>
              <a:t>как при воздействии прямых солнечных лучей </a:t>
            </a:r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ламинированный слой </a:t>
            </a:r>
            <a:r>
              <a:rPr lang="ru-RU" sz="1600" dirty="0">
                <a:latin typeface="PF Din Display Pro" pitchFamily="2" charset="0"/>
                <a:cs typeface="Tahoma" pitchFamily="34" charset="0"/>
              </a:rPr>
              <a:t>ПВХ деформируется (происходит </a:t>
            </a:r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вздутие поверхности);</a:t>
            </a:r>
          </a:p>
          <a:p>
            <a:pPr lvl="0"/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-продукт </a:t>
            </a:r>
            <a:r>
              <a:rPr lang="ru-RU" sz="1600" dirty="0">
                <a:latin typeface="PF Din Display Pro" pitchFamily="2" charset="0"/>
                <a:cs typeface="Tahoma" pitchFamily="34" charset="0"/>
              </a:rPr>
              <a:t>не обладает антивандальными свойствами: при незначительном механическом воздействии на поверхности материала остаются следы деформации (учитывая специфику использования продукта вероятность его механического повреждения велика: например, при открытии двери ногой остается след);</a:t>
            </a:r>
          </a:p>
          <a:p>
            <a:pPr lvl="0"/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-невысокая </a:t>
            </a:r>
            <a:r>
              <a:rPr lang="ru-RU" sz="1600" dirty="0">
                <a:latin typeface="PF Din Display Pro" pitchFamily="2" charset="0"/>
                <a:cs typeface="Tahoma" pitchFamily="34" charset="0"/>
              </a:rPr>
              <a:t>адгезия материала с ламинационной пленкой (пленка легко отклеивается от листа);</a:t>
            </a:r>
          </a:p>
          <a:p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-невысокая </a:t>
            </a:r>
            <a:r>
              <a:rPr lang="ru-RU" sz="1600" dirty="0">
                <a:latin typeface="PF Din Display Pro" pitchFamily="2" charset="0"/>
                <a:cs typeface="Tahoma" pitchFamily="34" charset="0"/>
              </a:rPr>
              <a:t>прочность сцепления материала с </a:t>
            </a:r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пенополистеролом.</a:t>
            </a:r>
            <a:endParaRPr lang="ru-RU" sz="1600" dirty="0">
              <a:latin typeface="PF Din Display Pro" pitchFamily="2" charset="0"/>
              <a:cs typeface="Tahom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2139" y="1571613"/>
            <a:ext cx="4333905" cy="1077218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algn="just"/>
            <a:r>
              <a:rPr lang="ru-RU" sz="1600" dirty="0" smtClean="0">
                <a:latin typeface="PF Din Display Pro" pitchFamily="2" charset="0"/>
                <a:cs typeface="Tahoma" pitchFamily="34" charset="0"/>
              </a:rPr>
              <a:t>Основной альтернативной технологией производства является использование в качестве ламинируемого слоя покрытия листов ПВХ.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2566" y="428606"/>
            <a:ext cx="3716838" cy="2286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166"/>
            <a:ext cx="24863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</TotalTime>
  <Words>634</Words>
  <Application>Microsoft Office PowerPoint</Application>
  <PresentationFormat>Лист A4 (210x297 мм)</PresentationFormat>
  <Paragraphs>55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2010-06-28T09:38:44Z</dcterms:created>
  <dcterms:modified xsi:type="dcterms:W3CDTF">2013-05-16T09:30:07Z</dcterms:modified>
</cp:coreProperties>
</file>